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5" r:id="rId1"/>
  </p:sldMasterIdLst>
  <p:notesMasterIdLst>
    <p:notesMasterId r:id="rId14"/>
  </p:notesMasterIdLst>
  <p:sldIdLst>
    <p:sldId id="256" r:id="rId2"/>
    <p:sldId id="434" r:id="rId3"/>
    <p:sldId id="456" r:id="rId4"/>
    <p:sldId id="435" r:id="rId5"/>
    <p:sldId id="440" r:id="rId6"/>
    <p:sldId id="450" r:id="rId7"/>
    <p:sldId id="451" r:id="rId8"/>
    <p:sldId id="452" r:id="rId9"/>
    <p:sldId id="453" r:id="rId10"/>
    <p:sldId id="454" r:id="rId11"/>
    <p:sldId id="455" r:id="rId12"/>
    <p:sldId id="27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55" autoAdjust="0"/>
  </p:normalViewPr>
  <p:slideViewPr>
    <p:cSldViewPr>
      <p:cViewPr varScale="1">
        <p:scale>
          <a:sx n="66" d="100"/>
          <a:sy n="66" d="100"/>
        </p:scale>
        <p:origin x="148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191AEF-6119-4026-B902-59C7796EDAE9}" type="datetimeFigureOut">
              <a:rPr lang="en-US" smtClean="0"/>
              <a:pPr/>
              <a:t>3/23/2022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F3648E-65AC-4607-92A4-D606E8128D75}" type="slidenum">
              <a:rPr lang="en-US" smtClean="0"/>
              <a:pPr/>
              <a:t>‹#›</a:t>
            </a:fld>
            <a:endParaRPr lang="en-US" dirty="0"/>
          </a:p>
        </p:txBody>
      </p:sp>
    </p:spTree>
    <p:extLst>
      <p:ext uri="{BB962C8B-B14F-4D97-AF65-F5344CB8AC3E}">
        <p14:creationId xmlns:p14="http://schemas.microsoft.com/office/powerpoint/2010/main" val="2746183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F3648E-65AC-4607-92A4-D606E8128D75}" type="slidenum">
              <a:rPr lang="en-US" smtClean="0"/>
              <a:pPr/>
              <a:t>4</a:t>
            </a:fld>
            <a:endParaRPr lang="en-US" dirty="0"/>
          </a:p>
        </p:txBody>
      </p:sp>
    </p:spTree>
    <p:extLst>
      <p:ext uri="{BB962C8B-B14F-4D97-AF65-F5344CB8AC3E}">
        <p14:creationId xmlns:p14="http://schemas.microsoft.com/office/powerpoint/2010/main" val="2954823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F3648E-65AC-4607-92A4-D606E8128D75}" type="slidenum">
              <a:rPr lang="en-US" smtClean="0"/>
              <a:pPr/>
              <a:t>5</a:t>
            </a:fld>
            <a:endParaRPr lang="en-US" dirty="0"/>
          </a:p>
        </p:txBody>
      </p:sp>
    </p:spTree>
    <p:extLst>
      <p:ext uri="{BB962C8B-B14F-4D97-AF65-F5344CB8AC3E}">
        <p14:creationId xmlns:p14="http://schemas.microsoft.com/office/powerpoint/2010/main" val="1901085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F75E98-AF6A-43D1-940F-B85D5605D256}" type="datetime1">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C6566E-52B7-4020-8972-F66C578DADB1}" type="slidenum">
              <a:rPr lang="en-US" smtClean="0"/>
              <a:pPr/>
              <a:t>‹#›</a:t>
            </a:fld>
            <a:endParaRPr lang="en-US" dirty="0"/>
          </a:p>
        </p:txBody>
      </p:sp>
    </p:spTree>
    <p:extLst>
      <p:ext uri="{BB962C8B-B14F-4D97-AF65-F5344CB8AC3E}">
        <p14:creationId xmlns:p14="http://schemas.microsoft.com/office/powerpoint/2010/main" val="3623777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C3C2D5-C939-40F8-AA8F-69A1FFD07578}" type="datetime1">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C6566E-52B7-4020-8972-F66C578DADB1}" type="slidenum">
              <a:rPr lang="en-US" smtClean="0"/>
              <a:pPr/>
              <a:t>‹#›</a:t>
            </a:fld>
            <a:endParaRPr lang="en-US" dirty="0"/>
          </a:p>
        </p:txBody>
      </p:sp>
    </p:spTree>
    <p:extLst>
      <p:ext uri="{BB962C8B-B14F-4D97-AF65-F5344CB8AC3E}">
        <p14:creationId xmlns:p14="http://schemas.microsoft.com/office/powerpoint/2010/main" val="310871854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C3C2D5-C939-40F8-AA8F-69A1FFD07578}" type="datetime1">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C6566E-52B7-4020-8972-F66C578DADB1}"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4940451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C3C2D5-C939-40F8-AA8F-69A1FFD07578}" type="datetime1">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C6566E-52B7-4020-8972-F66C578DADB1}" type="slidenum">
              <a:rPr lang="en-US" smtClean="0"/>
              <a:pPr/>
              <a:t>‹#›</a:t>
            </a:fld>
            <a:endParaRPr lang="en-US" dirty="0"/>
          </a:p>
        </p:txBody>
      </p:sp>
    </p:spTree>
    <p:extLst>
      <p:ext uri="{BB962C8B-B14F-4D97-AF65-F5344CB8AC3E}">
        <p14:creationId xmlns:p14="http://schemas.microsoft.com/office/powerpoint/2010/main" val="106706211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C3C2D5-C939-40F8-AA8F-69A1FFD07578}" type="datetime1">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C6566E-52B7-4020-8972-F66C578DADB1}"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1329845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C3C2D5-C939-40F8-AA8F-69A1FFD07578}" type="datetime1">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C6566E-52B7-4020-8972-F66C578DADB1}" type="slidenum">
              <a:rPr lang="en-US" smtClean="0"/>
              <a:pPr/>
              <a:t>‹#›</a:t>
            </a:fld>
            <a:endParaRPr lang="en-US" dirty="0"/>
          </a:p>
        </p:txBody>
      </p:sp>
    </p:spTree>
    <p:extLst>
      <p:ext uri="{BB962C8B-B14F-4D97-AF65-F5344CB8AC3E}">
        <p14:creationId xmlns:p14="http://schemas.microsoft.com/office/powerpoint/2010/main" val="415490177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93F9BF-3D33-4512-8469-E93BFEBC1EB9}" type="datetime1">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C6566E-52B7-4020-8972-F66C578DADB1}" type="slidenum">
              <a:rPr lang="en-US" smtClean="0"/>
              <a:pPr/>
              <a:t>‹#›</a:t>
            </a:fld>
            <a:endParaRPr lang="en-US" dirty="0"/>
          </a:p>
        </p:txBody>
      </p:sp>
    </p:spTree>
    <p:extLst>
      <p:ext uri="{BB962C8B-B14F-4D97-AF65-F5344CB8AC3E}">
        <p14:creationId xmlns:p14="http://schemas.microsoft.com/office/powerpoint/2010/main" val="3995704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33DB2C-194E-42F9-8DBE-BA75943A8AE3}" type="datetime1">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C6566E-52B7-4020-8972-F66C578DADB1}" type="slidenum">
              <a:rPr lang="en-US" smtClean="0"/>
              <a:pPr/>
              <a:t>‹#›</a:t>
            </a:fld>
            <a:endParaRPr lang="en-US" dirty="0"/>
          </a:p>
        </p:txBody>
      </p:sp>
    </p:spTree>
    <p:extLst>
      <p:ext uri="{BB962C8B-B14F-4D97-AF65-F5344CB8AC3E}">
        <p14:creationId xmlns:p14="http://schemas.microsoft.com/office/powerpoint/2010/main" val="4191221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3E6FA7-93B1-4D3C-AE44-91AD28168630}" type="datetime1">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C6566E-52B7-4020-8972-F66C578DADB1}" type="slidenum">
              <a:rPr lang="en-US" smtClean="0"/>
              <a:pPr/>
              <a:t>‹#›</a:t>
            </a:fld>
            <a:endParaRPr lang="en-US" dirty="0"/>
          </a:p>
        </p:txBody>
      </p:sp>
    </p:spTree>
    <p:extLst>
      <p:ext uri="{BB962C8B-B14F-4D97-AF65-F5344CB8AC3E}">
        <p14:creationId xmlns:p14="http://schemas.microsoft.com/office/powerpoint/2010/main" val="154912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5C2F46-6FC9-4366-A9CC-A368782B8653}" type="datetime1">
              <a:rPr lang="en-US" smtClean="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C6566E-52B7-4020-8972-F66C578DADB1}" type="slidenum">
              <a:rPr lang="en-US" smtClean="0"/>
              <a:pPr/>
              <a:t>‹#›</a:t>
            </a:fld>
            <a:endParaRPr lang="en-US" dirty="0"/>
          </a:p>
        </p:txBody>
      </p:sp>
    </p:spTree>
    <p:extLst>
      <p:ext uri="{BB962C8B-B14F-4D97-AF65-F5344CB8AC3E}">
        <p14:creationId xmlns:p14="http://schemas.microsoft.com/office/powerpoint/2010/main" val="2538281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C9866F-FB36-4E41-BEA4-7C1850472972}" type="datetime1">
              <a:rPr lang="en-US" smtClean="0"/>
              <a:pPr/>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C6566E-52B7-4020-8972-F66C578DADB1}" type="slidenum">
              <a:rPr lang="en-US" smtClean="0"/>
              <a:pPr/>
              <a:t>‹#›</a:t>
            </a:fld>
            <a:endParaRPr lang="en-US" dirty="0"/>
          </a:p>
        </p:txBody>
      </p:sp>
    </p:spTree>
    <p:extLst>
      <p:ext uri="{BB962C8B-B14F-4D97-AF65-F5344CB8AC3E}">
        <p14:creationId xmlns:p14="http://schemas.microsoft.com/office/powerpoint/2010/main" val="1926552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91B41E-4A67-4917-ACC8-81D22E6BF691}" type="datetime1">
              <a:rPr lang="en-US" smtClean="0"/>
              <a:pPr/>
              <a:t>3/23/2022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C6566E-52B7-4020-8972-F66C578DADB1}" type="slidenum">
              <a:rPr lang="en-US" smtClean="0"/>
              <a:pPr/>
              <a:t>‹#›</a:t>
            </a:fld>
            <a:endParaRPr lang="en-US" dirty="0"/>
          </a:p>
        </p:txBody>
      </p:sp>
    </p:spTree>
    <p:extLst>
      <p:ext uri="{BB962C8B-B14F-4D97-AF65-F5344CB8AC3E}">
        <p14:creationId xmlns:p14="http://schemas.microsoft.com/office/powerpoint/2010/main" val="4030043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00886C-ED9D-424C-8E91-94C62BA1CF8F}" type="datetime1">
              <a:rPr lang="en-US" smtClean="0"/>
              <a:pPr/>
              <a:t>3/23/2022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C6566E-52B7-4020-8972-F66C578DADB1}" type="slidenum">
              <a:rPr lang="en-US" smtClean="0"/>
              <a:pPr/>
              <a:t>‹#›</a:t>
            </a:fld>
            <a:endParaRPr lang="en-US" dirty="0"/>
          </a:p>
        </p:txBody>
      </p:sp>
    </p:spTree>
    <p:extLst>
      <p:ext uri="{BB962C8B-B14F-4D97-AF65-F5344CB8AC3E}">
        <p14:creationId xmlns:p14="http://schemas.microsoft.com/office/powerpoint/2010/main" val="4231162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4F991-EA43-4E87-AD5E-7F5F69C63E2A}" type="datetime1">
              <a:rPr lang="en-US" smtClean="0"/>
              <a:pPr/>
              <a:t>3/23/2022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C6566E-52B7-4020-8972-F66C578DADB1}" type="slidenum">
              <a:rPr lang="en-US" smtClean="0"/>
              <a:pPr/>
              <a:t>‹#›</a:t>
            </a:fld>
            <a:endParaRPr lang="en-US" dirty="0"/>
          </a:p>
        </p:txBody>
      </p:sp>
    </p:spTree>
    <p:extLst>
      <p:ext uri="{BB962C8B-B14F-4D97-AF65-F5344CB8AC3E}">
        <p14:creationId xmlns:p14="http://schemas.microsoft.com/office/powerpoint/2010/main" val="2068313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81DC5CE-BEB5-4327-B587-EDB85C36F5B0}" type="datetime1">
              <a:rPr lang="en-US" smtClean="0"/>
              <a:pPr/>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C6566E-52B7-4020-8972-F66C578DADB1}" type="slidenum">
              <a:rPr lang="en-US" smtClean="0"/>
              <a:pPr/>
              <a:t>‹#›</a:t>
            </a:fld>
            <a:endParaRPr lang="en-US" dirty="0"/>
          </a:p>
        </p:txBody>
      </p:sp>
    </p:spTree>
    <p:extLst>
      <p:ext uri="{BB962C8B-B14F-4D97-AF65-F5344CB8AC3E}">
        <p14:creationId xmlns:p14="http://schemas.microsoft.com/office/powerpoint/2010/main" val="293192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EB7D27B-0FDF-46DE-B193-0058034BCA91}" type="datetime1">
              <a:rPr lang="en-US" smtClean="0"/>
              <a:pPr/>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C6566E-52B7-4020-8972-F66C578DADB1}" type="slidenum">
              <a:rPr lang="en-US" smtClean="0"/>
              <a:pPr/>
              <a:t>‹#›</a:t>
            </a:fld>
            <a:endParaRPr lang="en-US" dirty="0"/>
          </a:p>
        </p:txBody>
      </p:sp>
    </p:spTree>
    <p:extLst>
      <p:ext uri="{BB962C8B-B14F-4D97-AF65-F5344CB8AC3E}">
        <p14:creationId xmlns:p14="http://schemas.microsoft.com/office/powerpoint/2010/main" val="3108020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C3C2D5-C939-40F8-AA8F-69A1FFD07578}" type="datetime1">
              <a:rPr lang="en-US" smtClean="0"/>
              <a:pPr/>
              <a:t>3/23/2022</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3C6566E-52B7-4020-8972-F66C578DADB1}" type="slidenum">
              <a:rPr lang="en-US" smtClean="0"/>
              <a:pPr/>
              <a:t>‹#›</a:t>
            </a:fld>
            <a:endParaRPr lang="en-US" dirty="0"/>
          </a:p>
        </p:txBody>
      </p:sp>
    </p:spTree>
    <p:extLst>
      <p:ext uri="{BB962C8B-B14F-4D97-AF65-F5344CB8AC3E}">
        <p14:creationId xmlns:p14="http://schemas.microsoft.com/office/powerpoint/2010/main" val="1886474372"/>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 id="2147483977" r:id="rId12"/>
    <p:sldLayoutId id="2147483978" r:id="rId13"/>
    <p:sldLayoutId id="2147483979" r:id="rId14"/>
    <p:sldLayoutId id="2147483980" r:id="rId15"/>
    <p:sldLayoutId id="2147483981"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05001"/>
            <a:ext cx="7848600" cy="1981200"/>
          </a:xfrm>
        </p:spPr>
        <p:style>
          <a:lnRef idx="2">
            <a:schemeClr val="accent2"/>
          </a:lnRef>
          <a:fillRef idx="1">
            <a:schemeClr val="lt1"/>
          </a:fillRef>
          <a:effectRef idx="0">
            <a:schemeClr val="accent2"/>
          </a:effectRef>
          <a:fontRef idx="minor">
            <a:schemeClr val="dk1"/>
          </a:fontRef>
        </p:style>
        <p:txBody>
          <a:bodyPr>
            <a:noAutofit/>
          </a:bodyPr>
          <a:lstStyle/>
          <a:p>
            <a:pPr algn="ctr"/>
            <a:r>
              <a:rPr lang="en-US" sz="3200" b="1" dirty="0">
                <a:latin typeface="Arial Narrow" pitchFamily="34" charset="0"/>
              </a:rPr>
              <a:t>8</a:t>
            </a:r>
            <a:r>
              <a:rPr lang="en-US" sz="3200" b="1" baseline="30000" dirty="0">
                <a:latin typeface="Arial Narrow" pitchFamily="34" charset="0"/>
              </a:rPr>
              <a:t>th</a:t>
            </a:r>
            <a:r>
              <a:rPr lang="en-US" sz="3200" b="1" dirty="0">
                <a:latin typeface="Arial Narrow" pitchFamily="34" charset="0"/>
              </a:rPr>
              <a:t> AFRICAN ISLAMIC FINANCE SUMMIT 2022</a:t>
            </a:r>
            <a:br>
              <a:rPr lang="en-US" sz="3200" b="1" dirty="0">
                <a:latin typeface="Arial Narrow" pitchFamily="34" charset="0"/>
              </a:rPr>
            </a:br>
            <a:r>
              <a:rPr lang="en-US" sz="2000" b="1" dirty="0">
                <a:latin typeface="Arial Narrow" pitchFamily="34" charset="0"/>
              </a:rPr>
              <a:t>MARCH 23,2022</a:t>
            </a:r>
            <a:br>
              <a:rPr lang="en-US" sz="2000" b="1" dirty="0">
                <a:latin typeface="Arial Narrow" pitchFamily="34" charset="0"/>
              </a:rPr>
            </a:br>
            <a:r>
              <a:rPr lang="en-US" sz="2000" b="1" dirty="0">
                <a:latin typeface="Arial Narrow" pitchFamily="34" charset="0"/>
              </a:rPr>
              <a:t>@SIR DAWDA KAIRABA INTERNATIONAL CONFERENCE CENTER</a:t>
            </a:r>
            <a:br>
              <a:rPr lang="en-US" sz="2000" b="1" dirty="0">
                <a:latin typeface="Arial Narrow" pitchFamily="34" charset="0"/>
              </a:rPr>
            </a:br>
            <a:r>
              <a:rPr lang="en-US" sz="2000" b="1" dirty="0">
                <a:latin typeface="Arial Narrow" pitchFamily="34" charset="0"/>
              </a:rPr>
              <a:t>BANJUL, THE GAMBIA</a:t>
            </a:r>
          </a:p>
        </p:txBody>
      </p:sp>
      <p:sp>
        <p:nvSpPr>
          <p:cNvPr id="3" name="Subtitle 2"/>
          <p:cNvSpPr>
            <a:spLocks noGrp="1"/>
          </p:cNvSpPr>
          <p:nvPr>
            <p:ph type="subTitle" idx="1"/>
          </p:nvPr>
        </p:nvSpPr>
        <p:spPr/>
        <p:style>
          <a:lnRef idx="2">
            <a:schemeClr val="accent2"/>
          </a:lnRef>
          <a:fillRef idx="1">
            <a:schemeClr val="lt1"/>
          </a:fillRef>
          <a:effectRef idx="0">
            <a:schemeClr val="accent2"/>
          </a:effectRef>
          <a:fontRef idx="minor">
            <a:schemeClr val="dk1"/>
          </a:fontRef>
        </p:style>
        <p:txBody>
          <a:bodyPr>
            <a:normAutofit lnSpcReduction="10000"/>
          </a:bodyPr>
          <a:lstStyle/>
          <a:p>
            <a:endParaRPr lang="en-US" b="1" dirty="0">
              <a:latin typeface="Arial Narrow" pitchFamily="34" charset="0"/>
            </a:endParaRPr>
          </a:p>
          <a:p>
            <a:pPr algn="l"/>
            <a:r>
              <a:rPr lang="en-US" b="1" dirty="0">
                <a:latin typeface="Arial Narrow" pitchFamily="34" charset="0"/>
              </a:rPr>
              <a:t>OUSAINOU O. JALLOW</a:t>
            </a:r>
          </a:p>
          <a:p>
            <a:pPr algn="l"/>
            <a:r>
              <a:rPr lang="en-US" b="1" dirty="0">
                <a:latin typeface="Arial Narrow" pitchFamily="34" charset="0"/>
              </a:rPr>
              <a:t>HEAD OF OPERATIONS – AGIB BANK LTD</a:t>
            </a:r>
          </a:p>
        </p:txBody>
      </p:sp>
      <p:sp>
        <p:nvSpPr>
          <p:cNvPr id="5" name="Slide Number Placeholder 4"/>
          <p:cNvSpPr>
            <a:spLocks noGrp="1"/>
          </p:cNvSpPr>
          <p:nvPr>
            <p:ph type="sldNum" sz="quarter" idx="12"/>
          </p:nvPr>
        </p:nvSpPr>
        <p:spPr/>
        <p:txBody>
          <a:bodyPr/>
          <a:lstStyle/>
          <a:p>
            <a:fld id="{F3C6566E-52B7-4020-8972-F66C578DADB1}" type="slidenum">
              <a:rPr lang="en-US" smtClean="0"/>
              <a:pPr/>
              <a:t>1</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1776" y="4057761"/>
            <a:ext cx="685800" cy="97836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WAY FORWARD</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3 Key pillars</a:t>
            </a:r>
          </a:p>
          <a:p>
            <a:pPr lvl="0"/>
            <a:r>
              <a:rPr lang="en-US" dirty="0"/>
              <a:t>Financial Innovation</a:t>
            </a:r>
          </a:p>
          <a:p>
            <a:pPr lvl="0"/>
            <a:r>
              <a:rPr lang="en-US" dirty="0"/>
              <a:t>Financial literacy</a:t>
            </a:r>
          </a:p>
          <a:p>
            <a:pPr lvl="0"/>
            <a:r>
              <a:rPr lang="en-US" dirty="0"/>
              <a:t>Consumer protection</a:t>
            </a:r>
          </a:p>
          <a:p>
            <a:endParaRPr lang="en-US" dirty="0"/>
          </a:p>
        </p:txBody>
      </p:sp>
      <p:sp>
        <p:nvSpPr>
          <p:cNvPr id="4" name="Slide Number Placeholder 3"/>
          <p:cNvSpPr>
            <a:spLocks noGrp="1"/>
          </p:cNvSpPr>
          <p:nvPr>
            <p:ph type="sldNum" sz="quarter" idx="12"/>
          </p:nvPr>
        </p:nvSpPr>
        <p:spPr/>
        <p:txBody>
          <a:bodyPr/>
          <a:lstStyle/>
          <a:p>
            <a:fld id="{F3C6566E-52B7-4020-8972-F66C578DADB1}" type="slidenum">
              <a:rPr lang="en-US" smtClean="0"/>
              <a:pPr/>
              <a:t>10</a:t>
            </a:fld>
            <a:endParaRPr lang="en-US" dirty="0"/>
          </a:p>
        </p:txBody>
      </p:sp>
    </p:spTree>
    <p:extLst>
      <p:ext uri="{BB962C8B-B14F-4D97-AF65-F5344CB8AC3E}">
        <p14:creationId xmlns:p14="http://schemas.microsoft.com/office/powerpoint/2010/main" val="2772563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br>
              <a:rPr lang="en-US" dirty="0"/>
            </a:br>
            <a:endParaRPr lang="en-US" dirty="0"/>
          </a:p>
        </p:txBody>
      </p:sp>
      <p:sp>
        <p:nvSpPr>
          <p:cNvPr id="3" name="Content Placeholder 2"/>
          <p:cNvSpPr>
            <a:spLocks noGrp="1"/>
          </p:cNvSpPr>
          <p:nvPr>
            <p:ph idx="1"/>
          </p:nvPr>
        </p:nvSpPr>
        <p:spPr/>
        <p:txBody>
          <a:bodyPr/>
          <a:lstStyle/>
          <a:p>
            <a:pPr lvl="0"/>
            <a:r>
              <a:rPr lang="en-US" dirty="0"/>
              <a:t>Financial inclusion can be a key driver of economic growth and poverty alleviation, as access to finance can boost job creation, reduce vulnerability to shocks and increase investments in human capital.</a:t>
            </a:r>
          </a:p>
          <a:p>
            <a:endParaRPr lang="en-US" dirty="0"/>
          </a:p>
          <a:p>
            <a:endParaRPr lang="en-US" dirty="0"/>
          </a:p>
        </p:txBody>
      </p:sp>
      <p:sp>
        <p:nvSpPr>
          <p:cNvPr id="4" name="Slide Number Placeholder 3"/>
          <p:cNvSpPr>
            <a:spLocks noGrp="1"/>
          </p:cNvSpPr>
          <p:nvPr>
            <p:ph type="sldNum" sz="quarter" idx="12"/>
          </p:nvPr>
        </p:nvSpPr>
        <p:spPr/>
        <p:txBody>
          <a:bodyPr/>
          <a:lstStyle/>
          <a:p>
            <a:fld id="{F3C6566E-52B7-4020-8972-F66C578DADB1}" type="slidenum">
              <a:rPr lang="en-US" smtClean="0"/>
              <a:pPr/>
              <a:t>11</a:t>
            </a:fld>
            <a:endParaRPr lang="en-US" dirty="0"/>
          </a:p>
        </p:txBody>
      </p:sp>
    </p:spTree>
    <p:extLst>
      <p:ext uri="{BB962C8B-B14F-4D97-AF65-F5344CB8AC3E}">
        <p14:creationId xmlns:p14="http://schemas.microsoft.com/office/powerpoint/2010/main" val="1891287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a:p>
          <a:p>
            <a:pPr>
              <a:buNone/>
            </a:pPr>
            <a:endParaRPr lang="en-US" dirty="0"/>
          </a:p>
          <a:p>
            <a:pPr algn="ctr">
              <a:buNone/>
            </a:pPr>
            <a:r>
              <a:rPr lang="en-US" dirty="0"/>
              <a:t>THANK YOU</a:t>
            </a:r>
          </a:p>
        </p:txBody>
      </p:sp>
      <p:sp>
        <p:nvSpPr>
          <p:cNvPr id="5" name="Slide Number Placeholder 4"/>
          <p:cNvSpPr>
            <a:spLocks noGrp="1"/>
          </p:cNvSpPr>
          <p:nvPr>
            <p:ph type="sldNum" sz="quarter" idx="12"/>
          </p:nvPr>
        </p:nvSpPr>
        <p:spPr/>
        <p:txBody>
          <a:bodyPr/>
          <a:lstStyle/>
          <a:p>
            <a:fld id="{F3C6566E-52B7-4020-8972-F66C578DADB1}" type="slidenum">
              <a:rPr lang="en-US" smtClean="0"/>
              <a:pPr/>
              <a:t>12</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normAutofit/>
          </a:bodyPr>
          <a:lstStyle/>
          <a:p>
            <a:pPr algn="ctr"/>
            <a:r>
              <a:rPr lang="en-US" sz="2000" b="1" dirty="0">
                <a:latin typeface="Arial Narrow" pitchFamily="34" charset="0"/>
              </a:rPr>
              <a:t>FINANCIAL INCLUSION AND POVERTY REDUCTION</a:t>
            </a:r>
            <a:endParaRPr lang="en-US" sz="2000" dirty="0"/>
          </a:p>
        </p:txBody>
      </p:sp>
      <p:sp>
        <p:nvSpPr>
          <p:cNvPr id="3" name="Content Placeholder 2"/>
          <p:cNvSpPr>
            <a:spLocks noGrp="1"/>
          </p:cNvSpPr>
          <p:nvPr>
            <p:ph idx="1"/>
          </p:nvPr>
        </p:nvSpPr>
        <p:spPr>
          <a:xfrm>
            <a:off x="838200" y="1545771"/>
            <a:ext cx="7315200" cy="5187288"/>
          </a:xfrm>
        </p:spPr>
        <p:txBody>
          <a:bodyPr>
            <a:normAutofit fontScale="77500" lnSpcReduction="20000"/>
          </a:bodyPr>
          <a:lstStyle/>
          <a:p>
            <a:pPr marL="0" indent="0" fontAlgn="t">
              <a:buNone/>
            </a:pPr>
            <a:r>
              <a:rPr lang="en-US" b="1" dirty="0"/>
              <a:t> BACKGROUND AND DEFINITIONS</a:t>
            </a:r>
          </a:p>
          <a:p>
            <a:pPr lvl="0"/>
            <a:r>
              <a:rPr lang="en-US" sz="2900" dirty="0"/>
              <a:t>Financial inclusion has moved up the global reform agenda and has become a major subject of great interest for policy makers, regulators, development partner’s researchers, market practitioners and many other stakeholders</a:t>
            </a:r>
          </a:p>
          <a:p>
            <a:endParaRPr lang="en-US" sz="2900" dirty="0"/>
          </a:p>
          <a:p>
            <a:pPr lvl="0"/>
            <a:r>
              <a:rPr lang="en-US" sz="2900" dirty="0"/>
              <a:t>Financial inclusion refers to timely delivery of financial services to disadvantaged sections of the society (United Nations, 2006; </a:t>
            </a:r>
            <a:r>
              <a:rPr lang="en-US" sz="2900" dirty="0" err="1"/>
              <a:t>Ramji</a:t>
            </a:r>
            <a:r>
              <a:rPr lang="en-US" sz="2900" dirty="0"/>
              <a:t>, 2009). Financial inclusion ensures that customers have access to a range of formal financial services, from simple credit and savings services to the more complex such as insurance and pensions.</a:t>
            </a:r>
          </a:p>
          <a:p>
            <a:pPr marL="0" indent="0">
              <a:buNone/>
            </a:pPr>
            <a:r>
              <a:rPr lang="en-US" sz="2900" dirty="0"/>
              <a:t> </a:t>
            </a:r>
          </a:p>
        </p:txBody>
      </p:sp>
      <p:sp>
        <p:nvSpPr>
          <p:cNvPr id="4" name="Slide Number Placeholder 3"/>
          <p:cNvSpPr>
            <a:spLocks noGrp="1"/>
          </p:cNvSpPr>
          <p:nvPr>
            <p:ph type="sldNum" sz="quarter" idx="12"/>
          </p:nvPr>
        </p:nvSpPr>
        <p:spPr/>
        <p:txBody>
          <a:bodyPr/>
          <a:lstStyle/>
          <a:p>
            <a:fld id="{F3C6566E-52B7-4020-8972-F66C578DADB1}" type="slidenum">
              <a:rPr lang="en-US" smtClean="0"/>
              <a:pPr/>
              <a:t>2</a:t>
            </a:fld>
            <a:endParaRPr lang="en-US" dirty="0"/>
          </a:p>
        </p:txBody>
      </p:sp>
    </p:spTree>
    <p:extLst>
      <p:ext uri="{BB962C8B-B14F-4D97-AF65-F5344CB8AC3E}">
        <p14:creationId xmlns:p14="http://schemas.microsoft.com/office/powerpoint/2010/main" val="4271581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Narrow" pitchFamily="34" charset="0"/>
              </a:rPr>
              <a:t>Cont. </a:t>
            </a:r>
            <a:r>
              <a:rPr lang="en-US" sz="2800" b="1" dirty="0">
                <a:latin typeface="Arial Narrow" pitchFamily="34" charset="0"/>
              </a:rPr>
              <a:t>FINANCIAL INCLUSION AND POVERTY REDUCTION</a:t>
            </a:r>
            <a:endParaRPr lang="en-US" sz="2800" dirty="0"/>
          </a:p>
        </p:txBody>
      </p:sp>
      <p:sp>
        <p:nvSpPr>
          <p:cNvPr id="3" name="Content Placeholder 2"/>
          <p:cNvSpPr>
            <a:spLocks noGrp="1"/>
          </p:cNvSpPr>
          <p:nvPr>
            <p:ph idx="1"/>
          </p:nvPr>
        </p:nvSpPr>
        <p:spPr/>
        <p:txBody>
          <a:bodyPr/>
          <a:lstStyle/>
          <a:p>
            <a:pPr lvl="0"/>
            <a:r>
              <a:rPr lang="en-US" dirty="0"/>
              <a:t>It is the process of ensuring access to and usage of basic financial services for all individuals at an affordable cost. Basic formal financial services include credit savings, insurance, payments, and remittance facilities.</a:t>
            </a:r>
          </a:p>
          <a:p>
            <a:pPr marL="0" indent="0">
              <a:buNone/>
            </a:pPr>
            <a:r>
              <a:rPr lang="en-US" dirty="0"/>
              <a:t> </a:t>
            </a:r>
          </a:p>
          <a:p>
            <a:pPr lvl="0"/>
            <a:r>
              <a:rPr lang="en-US" dirty="0"/>
              <a:t>According to the World Bank definition, financial inclusion means that individuals and businesses have access to useful and affordable financial products and services that meet their needs (transactions, payments, savings, credit and insurance) delivered in a responsible and sustainable manner</a:t>
            </a:r>
          </a:p>
          <a:p>
            <a:pPr fontAlgn="t"/>
            <a:endParaRPr lang="en-US" b="1" dirty="0"/>
          </a:p>
          <a:p>
            <a:endParaRPr lang="en-US" dirty="0"/>
          </a:p>
        </p:txBody>
      </p:sp>
      <p:sp>
        <p:nvSpPr>
          <p:cNvPr id="4" name="Slide Number Placeholder 3"/>
          <p:cNvSpPr>
            <a:spLocks noGrp="1"/>
          </p:cNvSpPr>
          <p:nvPr>
            <p:ph type="sldNum" sz="quarter" idx="12"/>
          </p:nvPr>
        </p:nvSpPr>
        <p:spPr/>
        <p:txBody>
          <a:bodyPr/>
          <a:lstStyle/>
          <a:p>
            <a:fld id="{F3C6566E-52B7-4020-8972-F66C578DADB1}" type="slidenum">
              <a:rPr lang="en-US" smtClean="0"/>
              <a:pPr/>
              <a:t>3</a:t>
            </a:fld>
            <a:endParaRPr lang="en-US" dirty="0"/>
          </a:p>
        </p:txBody>
      </p:sp>
    </p:spTree>
    <p:extLst>
      <p:ext uri="{BB962C8B-B14F-4D97-AF65-F5344CB8AC3E}">
        <p14:creationId xmlns:p14="http://schemas.microsoft.com/office/powerpoint/2010/main" val="733687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b="1"/>
              <a:t>Dimensions of Financial Inclusion</a:t>
            </a:r>
            <a:endParaRPr lang="en-US"/>
          </a:p>
        </p:txBody>
      </p:sp>
      <p:sp>
        <p:nvSpPr>
          <p:cNvPr id="4" name="Slide Number Placeholder 3"/>
          <p:cNvSpPr>
            <a:spLocks noGrp="1"/>
          </p:cNvSpPr>
          <p:nvPr>
            <p:ph type="sldNum" sz="quarter" idx="12"/>
          </p:nvPr>
        </p:nvSpPr>
        <p:spPr/>
        <p:txBody>
          <a:bodyPr/>
          <a:lstStyle/>
          <a:p>
            <a:fld id="{F3C6566E-52B7-4020-8972-F66C578DADB1}" type="slidenum">
              <a:rPr lang="en-US" smtClean="0"/>
              <a:pPr/>
              <a:t>4</a:t>
            </a:fld>
            <a:endParaRPr lang="en-US" dirty="0"/>
          </a:p>
        </p:txBody>
      </p:sp>
      <p:sp>
        <p:nvSpPr>
          <p:cNvPr id="6" name="TextBox 5"/>
          <p:cNvSpPr txBox="1"/>
          <p:nvPr/>
        </p:nvSpPr>
        <p:spPr>
          <a:xfrm>
            <a:off x="6953684" y="2141819"/>
            <a:ext cx="2057400" cy="369332"/>
          </a:xfrm>
          <a:prstGeom prst="rect">
            <a:avLst/>
          </a:prstGeom>
          <a:noFill/>
        </p:spPr>
        <p:txBody>
          <a:bodyPr wrap="square" rtlCol="0">
            <a:spAutoFit/>
          </a:bodyPr>
          <a:lstStyle/>
          <a:p>
            <a:r>
              <a:rPr lang="en-US" dirty="0"/>
              <a:t>        </a:t>
            </a:r>
          </a:p>
        </p:txBody>
      </p:sp>
      <p:graphicFrame>
        <p:nvGraphicFramePr>
          <p:cNvPr id="3" name="Table 2"/>
          <p:cNvGraphicFramePr>
            <a:graphicFrameLocks noGrp="1"/>
          </p:cNvGraphicFramePr>
          <p:nvPr>
            <p:extLst>
              <p:ext uri="{D42A27DB-BD31-4B8C-83A1-F6EECF244321}">
                <p14:modId xmlns:p14="http://schemas.microsoft.com/office/powerpoint/2010/main" val="1804583860"/>
              </p:ext>
            </p:extLst>
          </p:nvPr>
        </p:nvGraphicFramePr>
        <p:xfrm>
          <a:off x="685800" y="1310641"/>
          <a:ext cx="8458199" cy="4840592"/>
        </p:xfrm>
        <a:graphic>
          <a:graphicData uri="http://schemas.openxmlformats.org/drawingml/2006/table">
            <a:tbl>
              <a:tblPr firstRow="1" bandRow="1">
                <a:tableStyleId>{5C22544A-7EE6-4342-B048-85BDC9FD1C3A}</a:tableStyleId>
              </a:tblPr>
              <a:tblGrid>
                <a:gridCol w="2393830">
                  <a:extLst>
                    <a:ext uri="{9D8B030D-6E8A-4147-A177-3AD203B41FA5}">
                      <a16:colId xmlns:a16="http://schemas.microsoft.com/office/drawing/2014/main" val="3346602768"/>
                    </a:ext>
                  </a:extLst>
                </a:gridCol>
                <a:gridCol w="3625970">
                  <a:extLst>
                    <a:ext uri="{9D8B030D-6E8A-4147-A177-3AD203B41FA5}">
                      <a16:colId xmlns:a16="http://schemas.microsoft.com/office/drawing/2014/main" val="3043534904"/>
                    </a:ext>
                  </a:extLst>
                </a:gridCol>
                <a:gridCol w="2438399">
                  <a:extLst>
                    <a:ext uri="{9D8B030D-6E8A-4147-A177-3AD203B41FA5}">
                      <a16:colId xmlns:a16="http://schemas.microsoft.com/office/drawing/2014/main" val="1602710608"/>
                    </a:ext>
                  </a:extLst>
                </a:gridCol>
              </a:tblGrid>
              <a:tr h="534556">
                <a:tc>
                  <a:txBody>
                    <a:bodyPr/>
                    <a:lstStyle/>
                    <a:p>
                      <a:endParaRPr lang="en-US" sz="2000" b="0" dirty="0">
                        <a:latin typeface="Arial Black" panose="020B0A04020102020204" pitchFamily="34" charset="0"/>
                        <a:cs typeface="Arial" pitchFamily="34" charset="0"/>
                      </a:endParaRPr>
                    </a:p>
                  </a:txBody>
                  <a:tcPr/>
                </a:tc>
                <a:tc>
                  <a:txBody>
                    <a:bodyPr/>
                    <a:lstStyle/>
                    <a:p>
                      <a:pPr algn="ctr"/>
                      <a:endParaRPr lang="en-US" sz="2000" b="1" dirty="0">
                        <a:solidFill>
                          <a:schemeClr val="tx1"/>
                        </a:solidFill>
                        <a:latin typeface="Arial Black" panose="020B0A04020102020204" pitchFamily="34" charset="0"/>
                        <a:cs typeface="Arial" pitchFamily="34" charset="0"/>
                      </a:endParaRPr>
                    </a:p>
                  </a:txBody>
                  <a:tcPr/>
                </a:tc>
                <a:tc>
                  <a:txBody>
                    <a:bodyPr/>
                    <a:lstStyle/>
                    <a:p>
                      <a:pPr algn="ctr"/>
                      <a:endParaRPr lang="en-US" sz="2000" b="1" dirty="0">
                        <a:solidFill>
                          <a:schemeClr val="tx1"/>
                        </a:solidFill>
                        <a:latin typeface="Arial Black" panose="020B0A04020102020204" pitchFamily="34" charset="0"/>
                        <a:cs typeface="Arial" pitchFamily="34" charset="0"/>
                      </a:endParaRPr>
                    </a:p>
                  </a:txBody>
                  <a:tcPr/>
                </a:tc>
                <a:extLst>
                  <a:ext uri="{0D108BD9-81ED-4DB2-BD59-A6C34878D82A}">
                    <a16:rowId xmlns:a16="http://schemas.microsoft.com/office/drawing/2014/main" val="1891399052"/>
                  </a:ext>
                </a:extLst>
              </a:tr>
              <a:tr h="671184">
                <a:tc>
                  <a:txBody>
                    <a:bodyPr/>
                    <a:lstStyle/>
                    <a:p>
                      <a:pPr fontAlgn="t"/>
                      <a:endParaRPr lang="en-US" sz="2000" dirty="0"/>
                    </a:p>
                  </a:txBody>
                  <a:tcPr/>
                </a:tc>
                <a:tc>
                  <a:txBody>
                    <a:bodyPr/>
                    <a:lstStyle/>
                    <a:p>
                      <a:pPr algn="ctr"/>
                      <a:endParaRPr lang="en-US" sz="2000" b="1" dirty="0">
                        <a:solidFill>
                          <a:schemeClr val="tx1"/>
                        </a:solidFill>
                        <a:latin typeface="Arial" pitchFamily="34" charset="0"/>
                        <a:cs typeface="Arial" pitchFamily="34" charset="0"/>
                      </a:endParaRPr>
                    </a:p>
                  </a:txBody>
                  <a:tcPr/>
                </a:tc>
                <a:tc>
                  <a:txBody>
                    <a:bodyPr/>
                    <a:lstStyle/>
                    <a:p>
                      <a:pPr algn="ctr"/>
                      <a:endParaRPr lang="en-US" sz="2000" b="1"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66440079"/>
                  </a:ext>
                </a:extLst>
              </a:tr>
              <a:tr h="408636">
                <a:tc>
                  <a:txBody>
                    <a:bodyPr/>
                    <a:lstStyle/>
                    <a:p>
                      <a:pPr fontAlgn="t"/>
                      <a:endParaRPr lang="en-US" sz="2000" dirty="0"/>
                    </a:p>
                  </a:txBody>
                  <a:tcPr/>
                </a:tc>
                <a:tc>
                  <a:txBody>
                    <a:bodyPr/>
                    <a:lstStyle/>
                    <a:p>
                      <a:pPr marL="0" algn="ctr" defTabSz="914400" rtl="0" eaLnBrk="1" latinLnBrk="0" hangingPunct="1"/>
                      <a:endParaRPr lang="en-US" sz="2000" b="1" kern="1200" dirty="0">
                        <a:solidFill>
                          <a:schemeClr val="tx1"/>
                        </a:solidFill>
                        <a:latin typeface="Arial" pitchFamily="34" charset="0"/>
                        <a:ea typeface="+mn-ea"/>
                        <a:cs typeface="Arial" pitchFamily="34" charset="0"/>
                      </a:endParaRPr>
                    </a:p>
                  </a:txBody>
                  <a:tcPr/>
                </a:tc>
                <a:tc>
                  <a:txBody>
                    <a:bodyPr/>
                    <a:lstStyle/>
                    <a:p>
                      <a:pPr marL="0" algn="ctr" defTabSz="914400" rtl="0" eaLnBrk="1" latinLnBrk="0" hangingPunct="1"/>
                      <a:endParaRPr lang="en-US" sz="2000" b="1" kern="1200" dirty="0">
                        <a:solidFill>
                          <a:schemeClr val="tx1"/>
                        </a:solidFill>
                        <a:latin typeface="Arial" pitchFamily="34" charset="0"/>
                        <a:ea typeface="+mn-ea"/>
                        <a:cs typeface="Arial" pitchFamily="34" charset="0"/>
                      </a:endParaRPr>
                    </a:p>
                  </a:txBody>
                  <a:tcPr/>
                </a:tc>
                <a:extLst>
                  <a:ext uri="{0D108BD9-81ED-4DB2-BD59-A6C34878D82A}">
                    <a16:rowId xmlns:a16="http://schemas.microsoft.com/office/drawing/2014/main" val="637043330"/>
                  </a:ext>
                </a:extLst>
              </a:tr>
              <a:tr h="963003">
                <a:tc>
                  <a:txBody>
                    <a:bodyPr/>
                    <a:lstStyle/>
                    <a:p>
                      <a:pPr fontAlgn="t"/>
                      <a:endParaRPr lang="en-US" sz="2000" dirty="0"/>
                    </a:p>
                  </a:txBody>
                  <a:tcPr/>
                </a:tc>
                <a:tc>
                  <a:txBody>
                    <a:bodyPr/>
                    <a:lstStyle/>
                    <a:p>
                      <a:pPr algn="ctr"/>
                      <a:endParaRPr lang="en-US" sz="2000" b="1" dirty="0">
                        <a:solidFill>
                          <a:schemeClr val="tx1"/>
                        </a:solidFill>
                        <a:latin typeface="Arial" pitchFamily="34" charset="0"/>
                        <a:cs typeface="Arial" pitchFamily="34" charset="0"/>
                      </a:endParaRPr>
                    </a:p>
                  </a:txBody>
                  <a:tcPr/>
                </a:tc>
                <a:tc>
                  <a:txBody>
                    <a:bodyPr/>
                    <a:lstStyle/>
                    <a:p>
                      <a:pPr algn="ctr"/>
                      <a:endParaRPr lang="en-US" sz="2000" b="1"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1575404686"/>
                  </a:ext>
                </a:extLst>
              </a:tr>
              <a:tr h="408636">
                <a:tc>
                  <a:txBody>
                    <a:bodyPr/>
                    <a:lstStyle/>
                    <a:p>
                      <a:pPr fontAlgn="t"/>
                      <a:endParaRPr lang="en-US" sz="2000" dirty="0"/>
                    </a:p>
                  </a:txBody>
                  <a:tcPr/>
                </a:tc>
                <a:tc>
                  <a:txBody>
                    <a:bodyPr/>
                    <a:lstStyle/>
                    <a:p>
                      <a:pPr algn="ctr"/>
                      <a:endParaRPr lang="en-US" sz="2000" b="1" dirty="0">
                        <a:solidFill>
                          <a:schemeClr val="tx1"/>
                        </a:solidFill>
                        <a:latin typeface="Arial" pitchFamily="34" charset="0"/>
                        <a:cs typeface="Arial" pitchFamily="34" charset="0"/>
                      </a:endParaRPr>
                    </a:p>
                  </a:txBody>
                  <a:tcPr/>
                </a:tc>
                <a:tc>
                  <a:txBody>
                    <a:bodyPr/>
                    <a:lstStyle/>
                    <a:p>
                      <a:pPr algn="ctr"/>
                      <a:endParaRPr lang="en-US" sz="2000" b="1"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3695466630"/>
                  </a:ext>
                </a:extLst>
              </a:tr>
              <a:tr h="408636">
                <a:tc>
                  <a:txBody>
                    <a:bodyPr/>
                    <a:lstStyle/>
                    <a:p>
                      <a:endParaRPr lang="en-US" sz="2000" dirty="0"/>
                    </a:p>
                  </a:txBody>
                  <a:tcPr/>
                </a:tc>
                <a:tc>
                  <a:txBody>
                    <a:bodyPr/>
                    <a:lstStyle/>
                    <a:p>
                      <a:pPr algn="ctr"/>
                      <a:endParaRPr lang="en-US" sz="2000" b="1" dirty="0">
                        <a:solidFill>
                          <a:schemeClr val="tx1"/>
                        </a:solidFill>
                        <a:latin typeface="Arial" pitchFamily="34" charset="0"/>
                        <a:cs typeface="Arial" pitchFamily="34" charset="0"/>
                      </a:endParaRPr>
                    </a:p>
                  </a:txBody>
                  <a:tcPr/>
                </a:tc>
                <a:tc>
                  <a:txBody>
                    <a:bodyPr/>
                    <a:lstStyle/>
                    <a:p>
                      <a:pPr algn="ctr"/>
                      <a:endParaRPr lang="en-US" sz="2000" b="1"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2485317602"/>
                  </a:ext>
                </a:extLst>
              </a:tr>
              <a:tr h="408636">
                <a:tc>
                  <a:txBody>
                    <a:bodyPr/>
                    <a:lstStyle/>
                    <a:p>
                      <a:endParaRPr lang="en-US" sz="2000" dirty="0"/>
                    </a:p>
                  </a:txBody>
                  <a:tcPr/>
                </a:tc>
                <a:tc>
                  <a:txBody>
                    <a:bodyPr/>
                    <a:lstStyle/>
                    <a:p>
                      <a:pPr algn="ctr"/>
                      <a:endParaRPr lang="en-US" sz="2000" b="1" dirty="0">
                        <a:solidFill>
                          <a:schemeClr val="tx1"/>
                        </a:solidFill>
                        <a:latin typeface="Arial" pitchFamily="34" charset="0"/>
                        <a:cs typeface="Arial" pitchFamily="34" charset="0"/>
                      </a:endParaRPr>
                    </a:p>
                  </a:txBody>
                  <a:tcPr/>
                </a:tc>
                <a:tc>
                  <a:txBody>
                    <a:bodyPr/>
                    <a:lstStyle/>
                    <a:p>
                      <a:pPr algn="ctr"/>
                      <a:endParaRPr lang="en-US" sz="2000" b="1"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2694909255"/>
                  </a:ext>
                </a:extLst>
              </a:tr>
              <a:tr h="1037305">
                <a:tc>
                  <a:txBody>
                    <a:bodyPr/>
                    <a:lstStyle/>
                    <a:p>
                      <a:endParaRPr lang="en-US" sz="2000" dirty="0"/>
                    </a:p>
                  </a:txBody>
                  <a:tcPr/>
                </a:tc>
                <a:tc>
                  <a:txBody>
                    <a:bodyPr/>
                    <a:lstStyle/>
                    <a:p>
                      <a:pPr algn="ctr"/>
                      <a:endParaRPr lang="en-US" sz="2000" b="1" dirty="0">
                        <a:solidFill>
                          <a:schemeClr val="tx1"/>
                        </a:solidFill>
                        <a:latin typeface="Arial" pitchFamily="34" charset="0"/>
                        <a:cs typeface="Arial" pitchFamily="34" charset="0"/>
                      </a:endParaRPr>
                    </a:p>
                  </a:txBody>
                  <a:tcPr/>
                </a:tc>
                <a:tc>
                  <a:txBody>
                    <a:bodyPr/>
                    <a:lstStyle/>
                    <a:p>
                      <a:pPr algn="ctr"/>
                      <a:endParaRPr lang="en-US" sz="2000" b="1" dirty="0">
                        <a:solidFill>
                          <a:schemeClr val="tx1"/>
                        </a:solidFill>
                        <a:latin typeface="Arial" pitchFamily="34" charset="0"/>
                        <a:cs typeface="Arial" pitchFamily="34" charset="0"/>
                      </a:endParaRPr>
                    </a:p>
                  </a:txBody>
                  <a:tcPr/>
                </a:tc>
                <a:extLst>
                  <a:ext uri="{0D108BD9-81ED-4DB2-BD59-A6C34878D82A}">
                    <a16:rowId xmlns:a16="http://schemas.microsoft.com/office/drawing/2014/main" val="2651457876"/>
                  </a:ext>
                </a:extLst>
              </a:tr>
            </a:tbl>
          </a:graphicData>
        </a:graphic>
      </p:graphicFrame>
      <p:pic>
        <p:nvPicPr>
          <p:cNvPr id="8" name="Content Placeholder 7"/>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52600" y="1311275"/>
            <a:ext cx="6477000" cy="4730750"/>
          </a:xfrm>
          <a:prstGeom prst="rect">
            <a:avLst/>
          </a:prstGeom>
          <a:noFill/>
          <a:ln>
            <a:noFill/>
          </a:ln>
        </p:spPr>
      </p:pic>
    </p:spTree>
    <p:extLst>
      <p:ext uri="{BB962C8B-B14F-4D97-AF65-F5344CB8AC3E}">
        <p14:creationId xmlns:p14="http://schemas.microsoft.com/office/powerpoint/2010/main" val="2058676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700" b="1" dirty="0"/>
              <a:t>RATIONALE AND JUSTIFICATION IN GAMBIA’S CONTEXT </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 </a:t>
            </a:r>
          </a:p>
        </p:txBody>
      </p:sp>
      <p:sp>
        <p:nvSpPr>
          <p:cNvPr id="5" name="Slide Number Placeholder 4"/>
          <p:cNvSpPr>
            <a:spLocks noGrp="1"/>
          </p:cNvSpPr>
          <p:nvPr>
            <p:ph type="sldNum" sz="quarter" idx="12"/>
          </p:nvPr>
        </p:nvSpPr>
        <p:spPr/>
        <p:txBody>
          <a:bodyPr/>
          <a:lstStyle/>
          <a:p>
            <a:fld id="{F3C6566E-52B7-4020-8972-F66C578DADB1}" type="slidenum">
              <a:rPr lang="en-US" smtClean="0"/>
              <a:pPr/>
              <a:t>5</a:t>
            </a:fld>
            <a:endParaRPr lang="en-US" dirty="0"/>
          </a:p>
        </p:txBody>
      </p:sp>
      <p:sp>
        <p:nvSpPr>
          <p:cNvPr id="7" name="Rectangle 6"/>
          <p:cNvSpPr/>
          <p:nvPr/>
        </p:nvSpPr>
        <p:spPr>
          <a:xfrm>
            <a:off x="685800" y="1795465"/>
            <a:ext cx="7866743" cy="4051878"/>
          </a:xfrm>
          <a:prstGeom prst="rect">
            <a:avLst/>
          </a:prstGeom>
        </p:spPr>
        <p:txBody>
          <a:bodyPr wrap="square">
            <a:spAutoFit/>
          </a:bodyPr>
          <a:lstStyle/>
          <a:p>
            <a:endParaRPr lang="en-US" dirty="0">
              <a:solidFill>
                <a:srgbClr val="000000"/>
              </a:solidFill>
              <a:latin typeface="Times New Roman" panose="02020603050405020304" pitchFamily="18" charset="0"/>
              <a:ea typeface="Calibri" panose="020F0502020204030204" pitchFamily="34" charset="0"/>
            </a:endParaRPr>
          </a:p>
          <a:p>
            <a:r>
              <a:rPr lang="en-US" sz="2000" dirty="0">
                <a:solidFill>
                  <a:srgbClr val="000000"/>
                </a:solidFill>
                <a:latin typeface="Times New Roman" panose="02020603050405020304" pitchFamily="18" charset="0"/>
                <a:ea typeface="Calibri" panose="020F0502020204030204" pitchFamily="34" charset="0"/>
              </a:rPr>
              <a:t>The Gambia is one of the smallest countries in mainland Africa with a population of about two million people. The country has a GDP of $1.6 billion and GDP per capita of $715. Services provide the greatest chunk to the economy contributing about 57% to GDP followed by Agriculture 23% and Industry 13%.5 </a:t>
            </a:r>
          </a:p>
          <a:p>
            <a:r>
              <a:rPr lang="en-US" sz="2000" dirty="0">
                <a:solidFill>
                  <a:srgbClr val="000000"/>
                </a:solidFill>
                <a:latin typeface="Times New Roman" panose="02020603050405020304" pitchFamily="18" charset="0"/>
                <a:ea typeface="Calibri" panose="020F0502020204030204" pitchFamily="34" charset="0"/>
              </a:rPr>
              <a:t> </a:t>
            </a:r>
          </a:p>
          <a:p>
            <a:r>
              <a:rPr lang="en-US" sz="2000" dirty="0">
                <a:solidFill>
                  <a:srgbClr val="000000"/>
                </a:solidFill>
                <a:latin typeface="Times New Roman" panose="02020603050405020304" pitchFamily="18" charset="0"/>
                <a:ea typeface="Calibri" panose="020F0502020204030204" pitchFamily="34" charset="0"/>
              </a:rPr>
              <a:t>The population distribution shows that urban population constitutes 59.1% whiles rural population 40.9%.Poverty is still persistent in the country with the national poverty rate of 48.6% comprising of 31.6% urban and 69.5% rural.6 </a:t>
            </a: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1050" dirty="0">
                <a:latin typeface="Calibri" panose="020F0502020204030204" pitchFamily="34"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3062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685800"/>
          </a:xfrm>
        </p:spPr>
        <p:txBody>
          <a:bodyPr>
            <a:normAutofit/>
          </a:bodyPr>
          <a:lstStyle/>
          <a:p>
            <a:r>
              <a:rPr lang="en-US" sz="2400" dirty="0"/>
              <a:t>Cont. Rational and Justifications</a:t>
            </a:r>
          </a:p>
        </p:txBody>
      </p:sp>
      <p:sp>
        <p:nvSpPr>
          <p:cNvPr id="3" name="Content Placeholder 2"/>
          <p:cNvSpPr>
            <a:spLocks noGrp="1"/>
          </p:cNvSpPr>
          <p:nvPr>
            <p:ph sz="half" idx="1"/>
          </p:nvPr>
        </p:nvSpPr>
        <p:spPr>
          <a:xfrm>
            <a:off x="609600" y="1447800"/>
            <a:ext cx="7086600" cy="4958688"/>
          </a:xfrm>
        </p:spPr>
        <p:txBody>
          <a:bodyPr>
            <a:normAutofit/>
          </a:bodyPr>
          <a:lstStyle/>
          <a:p>
            <a:r>
              <a:rPr lang="en-US" sz="2400" dirty="0">
                <a:latin typeface="Calibri" panose="020F0502020204030204" pitchFamily="34" charset="0"/>
                <a:ea typeface="Calibri" panose="020F0502020204030204" pitchFamily="34" charset="0"/>
                <a:cs typeface="Times New Roman" panose="02020603050405020304" pitchFamily="18" charset="0"/>
              </a:rPr>
              <a:t>According to the UNCDF the population demographic shows that youths represent 34% of the country’s population (ages 15-35), with 44% of them unemployed compared to 29.7% of the country average across all age groups. Furthermore, 50% of young women are unemployed compared to 38% of men in the same group. </a:t>
            </a:r>
          </a:p>
          <a:p>
            <a:r>
              <a:rPr lang="en-US" sz="2400" dirty="0">
                <a:latin typeface="Calibri" panose="020F0502020204030204" pitchFamily="34" charset="0"/>
                <a:ea typeface="Calibri" panose="020F0502020204030204" pitchFamily="34" charset="0"/>
                <a:cs typeface="Times New Roman" panose="02020603050405020304" pitchFamily="18" charset="0"/>
              </a:rPr>
              <a:t>The report showed that the lack of access to finance limits the potentials of young entrepreneurs. For MSME, the lack of access to finance deters their growth and making job creation difficult. </a:t>
            </a:r>
            <a:endParaRPr lang="en-US" sz="2400" dirty="0"/>
          </a:p>
        </p:txBody>
      </p:sp>
      <p:sp>
        <p:nvSpPr>
          <p:cNvPr id="5" name="Slide Number Placeholder 4"/>
          <p:cNvSpPr>
            <a:spLocks noGrp="1"/>
          </p:cNvSpPr>
          <p:nvPr>
            <p:ph type="sldNum" sz="quarter" idx="12"/>
          </p:nvPr>
        </p:nvSpPr>
        <p:spPr/>
        <p:txBody>
          <a:bodyPr/>
          <a:lstStyle/>
          <a:p>
            <a:fld id="{F3C6566E-52B7-4020-8972-F66C578DADB1}" type="slidenum">
              <a:rPr lang="en-US" smtClean="0"/>
              <a:pPr/>
              <a:t>6</a:t>
            </a:fld>
            <a:endParaRPr lang="en-US" dirty="0"/>
          </a:p>
        </p:txBody>
      </p:sp>
    </p:spTree>
    <p:extLst>
      <p:ext uri="{BB962C8B-B14F-4D97-AF65-F5344CB8AC3E}">
        <p14:creationId xmlns:p14="http://schemas.microsoft.com/office/powerpoint/2010/main" val="1881001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b="1" dirty="0"/>
              <a:t>BARRIERS AND CONSTRAINTS TO FINANCIAL INCLUSION </a:t>
            </a:r>
            <a:r>
              <a:rPr lang="en-US" dirty="0"/>
              <a:t/>
            </a:r>
            <a:br>
              <a:rPr lang="en-US" dirty="0"/>
            </a:br>
            <a:endParaRPr lang="en-US" dirty="0"/>
          </a:p>
        </p:txBody>
      </p:sp>
      <p:sp>
        <p:nvSpPr>
          <p:cNvPr id="7" name="Content Placeholder 6"/>
          <p:cNvSpPr>
            <a:spLocks noGrp="1"/>
          </p:cNvSpPr>
          <p:nvPr>
            <p:ph idx="1"/>
          </p:nvPr>
        </p:nvSpPr>
        <p:spPr/>
        <p:txBody>
          <a:bodyPr>
            <a:normAutofit fontScale="92500" lnSpcReduction="20000"/>
          </a:bodyPr>
          <a:lstStyle/>
          <a:p>
            <a:r>
              <a:rPr lang="en-US" b="1" dirty="0"/>
              <a:t>3 categories – Demand and supply side and Government/regulatory</a:t>
            </a:r>
            <a:endParaRPr lang="en-US" dirty="0"/>
          </a:p>
          <a:p>
            <a:pPr marL="0" indent="0">
              <a:buNone/>
            </a:pPr>
            <a:r>
              <a:rPr lang="en-US" dirty="0"/>
              <a:t> </a:t>
            </a:r>
          </a:p>
          <a:p>
            <a:pPr marL="0" indent="0">
              <a:buNone/>
            </a:pPr>
            <a:r>
              <a:rPr lang="en-US" b="1" dirty="0"/>
              <a:t>     Demand Side </a:t>
            </a:r>
            <a:endParaRPr lang="en-US" dirty="0"/>
          </a:p>
          <a:p>
            <a:r>
              <a:rPr lang="en-US" dirty="0"/>
              <a:t>1. Poverty and Low income levels. </a:t>
            </a:r>
          </a:p>
          <a:p>
            <a:r>
              <a:rPr lang="en-US" dirty="0"/>
              <a:t>2. Inadequate information on financial services and products. </a:t>
            </a:r>
          </a:p>
          <a:p>
            <a:r>
              <a:rPr lang="en-US" dirty="0"/>
              <a:t>3. High illiteracy level in the rural areas. </a:t>
            </a:r>
          </a:p>
          <a:p>
            <a:r>
              <a:rPr lang="en-US" dirty="0"/>
              <a:t>4. Negative perception of the poor toward financial institutions. </a:t>
            </a:r>
          </a:p>
          <a:p>
            <a:r>
              <a:rPr lang="en-US" dirty="0"/>
              <a:t>5. Low level of awareness and financial literacy. </a:t>
            </a:r>
          </a:p>
          <a:p>
            <a:r>
              <a:rPr lang="en-US" dirty="0"/>
              <a:t>6. Difficulty in usage of Digital Financial Services by majority of the population. </a:t>
            </a:r>
          </a:p>
          <a:p>
            <a:endParaRPr lang="en-US" dirty="0"/>
          </a:p>
        </p:txBody>
      </p:sp>
      <p:sp>
        <p:nvSpPr>
          <p:cNvPr id="5" name="Slide Number Placeholder 4"/>
          <p:cNvSpPr>
            <a:spLocks noGrp="1"/>
          </p:cNvSpPr>
          <p:nvPr>
            <p:ph type="sldNum" sz="quarter" idx="12"/>
          </p:nvPr>
        </p:nvSpPr>
        <p:spPr/>
        <p:txBody>
          <a:bodyPr/>
          <a:lstStyle/>
          <a:p>
            <a:fld id="{F3C6566E-52B7-4020-8972-F66C578DADB1}" type="slidenum">
              <a:rPr lang="en-US" smtClean="0"/>
              <a:pPr/>
              <a:t>7</a:t>
            </a:fld>
            <a:endParaRPr lang="en-US" dirty="0"/>
          </a:p>
        </p:txBody>
      </p:sp>
    </p:spTree>
    <p:extLst>
      <p:ext uri="{BB962C8B-B14F-4D97-AF65-F5344CB8AC3E}">
        <p14:creationId xmlns:p14="http://schemas.microsoft.com/office/powerpoint/2010/main" val="559577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a:t>
            </a:r>
            <a:r>
              <a:rPr lang="en-US" b="1" dirty="0"/>
              <a:t> </a:t>
            </a:r>
            <a:r>
              <a:rPr lang="en-US" sz="2700" b="1" dirty="0"/>
              <a:t>BARRIERS AND CONSTRAINTS TO FINANCIAL INCLUSION </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t>    Supply Side </a:t>
            </a:r>
            <a:endParaRPr lang="en-US" dirty="0"/>
          </a:p>
          <a:p>
            <a:r>
              <a:rPr lang="en-US" dirty="0"/>
              <a:t>1. A low credit information system. </a:t>
            </a:r>
          </a:p>
          <a:p>
            <a:r>
              <a:rPr lang="en-US" dirty="0"/>
              <a:t>2</a:t>
            </a:r>
            <a:r>
              <a:rPr lang="en-US" b="1" dirty="0"/>
              <a:t>. </a:t>
            </a:r>
            <a:r>
              <a:rPr lang="en-US" dirty="0"/>
              <a:t>Poor infrastructures in the rural areas including</a:t>
            </a:r>
          </a:p>
          <a:p>
            <a:pPr marL="0" indent="0">
              <a:buNone/>
            </a:pPr>
            <a:r>
              <a:rPr lang="en-US" dirty="0"/>
              <a:t>         electricity and reliable internet connectivity. </a:t>
            </a:r>
          </a:p>
          <a:p>
            <a:r>
              <a:rPr lang="en-US" dirty="0"/>
              <a:t>3</a:t>
            </a:r>
            <a:r>
              <a:rPr lang="en-US" b="1" dirty="0"/>
              <a:t>. </a:t>
            </a:r>
            <a:r>
              <a:rPr lang="en-US" dirty="0"/>
              <a:t>Low institutional capacity for rural and microfinance</a:t>
            </a:r>
          </a:p>
          <a:p>
            <a:pPr marL="0" indent="0">
              <a:buNone/>
            </a:pPr>
            <a:r>
              <a:rPr lang="en-US" dirty="0"/>
              <a:t>         institutions</a:t>
            </a:r>
            <a:r>
              <a:rPr lang="en-US" b="1" dirty="0"/>
              <a:t>. </a:t>
            </a:r>
            <a:endParaRPr lang="en-US" dirty="0"/>
          </a:p>
          <a:p>
            <a:r>
              <a:rPr lang="en-US" dirty="0"/>
              <a:t>4. High cost of digital service delivery (POS terminals). </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F3C6566E-52B7-4020-8972-F66C578DADB1}" type="slidenum">
              <a:rPr lang="en-US" smtClean="0"/>
              <a:pPr/>
              <a:t>8</a:t>
            </a:fld>
            <a:endParaRPr lang="en-US" dirty="0"/>
          </a:p>
        </p:txBody>
      </p:sp>
    </p:spTree>
    <p:extLst>
      <p:ext uri="{BB962C8B-B14F-4D97-AF65-F5344CB8AC3E}">
        <p14:creationId xmlns:p14="http://schemas.microsoft.com/office/powerpoint/2010/main" val="1677697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185865"/>
          </a:xfrm>
        </p:spPr>
        <p:txBody>
          <a:bodyPr>
            <a:normAutofit fontScale="90000"/>
          </a:bodyPr>
          <a:lstStyle/>
          <a:p>
            <a:r>
              <a:rPr lang="en-US" dirty="0"/>
              <a:t>Cont.</a:t>
            </a:r>
            <a:r>
              <a:rPr lang="en-US" b="1" dirty="0"/>
              <a:t> </a:t>
            </a:r>
            <a:r>
              <a:rPr lang="en-US" sz="2700" b="1" dirty="0"/>
              <a:t>BARRIERS AND CONSTRAINTS TO FINANCIAL INCLUSION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a:t>    Government/Regulatory </a:t>
            </a:r>
            <a:endParaRPr lang="en-US" dirty="0"/>
          </a:p>
          <a:p>
            <a:r>
              <a:rPr lang="en-US" dirty="0"/>
              <a:t>1. Absence of a national financial inclusion strategy to guide digital finance operations.</a:t>
            </a:r>
          </a:p>
          <a:p>
            <a:r>
              <a:rPr lang="en-US" dirty="0"/>
              <a:t>2. Low consumer protection framework. </a:t>
            </a:r>
          </a:p>
          <a:p>
            <a:r>
              <a:rPr lang="en-US" dirty="0"/>
              <a:t>3. Low capacity skills to monitor digital finance. </a:t>
            </a:r>
          </a:p>
          <a:p>
            <a:r>
              <a:rPr lang="en-US" dirty="0"/>
              <a:t>4. The absence of policy regulating the cash withdrawal and deposits. </a:t>
            </a:r>
          </a:p>
          <a:p>
            <a:r>
              <a:rPr lang="en-US" dirty="0"/>
              <a:t>5. Lack of adequate data to inform decision making. </a:t>
            </a:r>
          </a:p>
          <a:p>
            <a:pPr marL="0" indent="0">
              <a:buNone/>
            </a:pPr>
            <a:endParaRPr lang="en-US" dirty="0"/>
          </a:p>
        </p:txBody>
      </p:sp>
      <p:sp>
        <p:nvSpPr>
          <p:cNvPr id="4" name="Slide Number Placeholder 3"/>
          <p:cNvSpPr>
            <a:spLocks noGrp="1"/>
          </p:cNvSpPr>
          <p:nvPr>
            <p:ph type="sldNum" sz="quarter" idx="12"/>
          </p:nvPr>
        </p:nvSpPr>
        <p:spPr/>
        <p:txBody>
          <a:bodyPr/>
          <a:lstStyle/>
          <a:p>
            <a:fld id="{F3C6566E-52B7-4020-8972-F66C578DADB1}" type="slidenum">
              <a:rPr lang="en-US" smtClean="0"/>
              <a:pPr/>
              <a:t>9</a:t>
            </a:fld>
            <a:endParaRPr lang="en-US" dirty="0"/>
          </a:p>
        </p:txBody>
      </p:sp>
    </p:spTree>
    <p:extLst>
      <p:ext uri="{BB962C8B-B14F-4D97-AF65-F5344CB8AC3E}">
        <p14:creationId xmlns:p14="http://schemas.microsoft.com/office/powerpoint/2010/main" val="15159903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51063</TotalTime>
  <Words>605</Words>
  <Application>Microsoft Office PowerPoint</Application>
  <PresentationFormat>On-screen Show (4:3)</PresentationFormat>
  <Paragraphs>76</Paragraphs>
  <Slides>12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Black</vt:lpstr>
      <vt:lpstr>Arial Narrow</vt:lpstr>
      <vt:lpstr>Calibri</vt:lpstr>
      <vt:lpstr>Times New Roman</vt:lpstr>
      <vt:lpstr>Trebuchet MS</vt:lpstr>
      <vt:lpstr>Wingdings 3</vt:lpstr>
      <vt:lpstr>Facet</vt:lpstr>
      <vt:lpstr>8th AFRICAN ISLAMIC FINANCE SUMMIT 2022 MARCH 23,2022 @SIR DAWDA KAIRABA INTERNATIONAL CONFERENCE CENTER BANJUL, THE GAMBIA</vt:lpstr>
      <vt:lpstr>FINANCIAL INCLUSION AND POVERTY REDUCTION</vt:lpstr>
      <vt:lpstr>Cont. FINANCIAL INCLUSION AND POVERTY REDUCTION</vt:lpstr>
      <vt:lpstr>Dimensions of Financial Inclusion</vt:lpstr>
      <vt:lpstr>RATIONALE AND JUSTIFICATION IN GAMBIA’S CONTEXT   </vt:lpstr>
      <vt:lpstr>Cont. Rational and Justifications</vt:lpstr>
      <vt:lpstr>BARRIERS AND CONSTRAINTS TO FINANCIAL INCLUSION  </vt:lpstr>
      <vt:lpstr>Cont. BARRIERS AND CONSTRAINTS TO FINANCIAL INCLUSION  </vt:lpstr>
      <vt:lpstr>Cont. BARRIERS AND CONSTRAINTS TO FINANCIAL INCLUSION  </vt:lpstr>
      <vt:lpstr>THE WAY FORWARD </vt:lpstr>
      <vt:lpstr>Conclusion </vt:lpstr>
      <vt:lpstr>PowerPoint Presentation</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BUSINESS REVIEW FOR OPERATIONS DEPARTMENT</dc:title>
  <dc:creator>Mamud</dc:creator>
  <cp:lastModifiedBy>LENOVO</cp:lastModifiedBy>
  <cp:revision>852</cp:revision>
  <dcterms:created xsi:type="dcterms:W3CDTF">2016-01-19T12:49:36Z</dcterms:created>
  <dcterms:modified xsi:type="dcterms:W3CDTF">2022-03-23T03:26:31Z</dcterms:modified>
</cp:coreProperties>
</file>